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59" r:id="rId6"/>
    <p:sldId id="283" r:id="rId7"/>
    <p:sldId id="261" r:id="rId8"/>
    <p:sldId id="262" r:id="rId9"/>
    <p:sldId id="264" r:id="rId10"/>
    <p:sldId id="266" r:id="rId11"/>
    <p:sldId id="263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B5759-8F9A-4EDE-BBD6-62C4F2345E67}" type="datetimeFigureOut">
              <a:rPr lang="en-US" smtClean="0"/>
              <a:t>5/10/2009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F4E3F-CCB1-4DBD-B9A6-C2B793E5F9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97262-ACBF-44CE-93A4-396692B673E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07B9-BC84-4C31-AF82-7E6DC675063D}" type="datetimeFigureOut">
              <a:rPr lang="en-US" smtClean="0"/>
              <a:t>5/10/2009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9BBE-4C5B-42B4-9A63-F5143049B2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07B9-BC84-4C31-AF82-7E6DC675063D}" type="datetimeFigureOut">
              <a:rPr lang="en-US" smtClean="0"/>
              <a:t>5/10/2009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9BBE-4C5B-42B4-9A63-F5143049B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07B9-BC84-4C31-AF82-7E6DC675063D}" type="datetimeFigureOut">
              <a:rPr lang="en-US" smtClean="0"/>
              <a:t>5/10/2009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9BBE-4C5B-42B4-9A63-F5143049B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07B9-BC84-4C31-AF82-7E6DC675063D}" type="datetimeFigureOut">
              <a:rPr lang="en-US" smtClean="0"/>
              <a:t>5/10/2009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9BBE-4C5B-42B4-9A63-F5143049B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07B9-BC84-4C31-AF82-7E6DC675063D}" type="datetimeFigureOut">
              <a:rPr lang="en-US" smtClean="0"/>
              <a:t>5/10/2009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9BBE-4C5B-42B4-9A63-F5143049B2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07B9-BC84-4C31-AF82-7E6DC675063D}" type="datetimeFigureOut">
              <a:rPr lang="en-US" smtClean="0"/>
              <a:t>5/10/2009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9BBE-4C5B-42B4-9A63-F5143049B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07B9-BC84-4C31-AF82-7E6DC675063D}" type="datetimeFigureOut">
              <a:rPr lang="en-US" smtClean="0"/>
              <a:t>5/10/2009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9BBE-4C5B-42B4-9A63-F5143049B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07B9-BC84-4C31-AF82-7E6DC675063D}" type="datetimeFigureOut">
              <a:rPr lang="en-US" smtClean="0"/>
              <a:t>5/10/2009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9BBE-4C5B-42B4-9A63-F5143049B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07B9-BC84-4C31-AF82-7E6DC675063D}" type="datetimeFigureOut">
              <a:rPr lang="en-US" smtClean="0"/>
              <a:t>5/10/2009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9BBE-4C5B-42B4-9A63-F5143049B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07B9-BC84-4C31-AF82-7E6DC675063D}" type="datetimeFigureOut">
              <a:rPr lang="en-US" smtClean="0"/>
              <a:t>5/10/2009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9BBE-4C5B-42B4-9A63-F5143049B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07B9-BC84-4C31-AF82-7E6DC675063D}" type="datetimeFigureOut">
              <a:rPr lang="en-US" smtClean="0"/>
              <a:t>5/10/2009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939BBE-4C5B-42B4-9A63-F5143049B28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FA07B9-BC84-4C31-AF82-7E6DC675063D}" type="datetimeFigureOut">
              <a:rPr lang="en-US" smtClean="0"/>
              <a:t>5/10/2009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939BBE-4C5B-42B4-9A63-F5143049B28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Concrete to Abstract: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71800"/>
            <a:ext cx="7854696" cy="1752600"/>
          </a:xfrm>
        </p:spPr>
        <p:txBody>
          <a:bodyPr/>
          <a:lstStyle/>
          <a:p>
            <a:r>
              <a:rPr lang="en-US" dirty="0" smtClean="0"/>
              <a:t>Activities to Build Important Math Concepts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5257800"/>
            <a:ext cx="3759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Presented by Heather Sparks, NBCT</a:t>
            </a:r>
          </a:p>
          <a:p>
            <a:r>
              <a:rPr lang="en-US" dirty="0" smtClean="0"/>
              <a:t>2009 Oklahoma Teacher of the Year</a:t>
            </a:r>
          </a:p>
          <a:p>
            <a:endParaRPr lang="en-US" dirty="0" smtClean="0"/>
          </a:p>
          <a:p>
            <a:r>
              <a:rPr lang="en-US" dirty="0" smtClean="0"/>
              <a:t>May 11, 2009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Contest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how may goldfish crackers are in the jar.</a:t>
            </a:r>
          </a:p>
          <a:p>
            <a:endParaRPr lang="en-US" dirty="0" smtClean="0"/>
          </a:p>
          <a:p>
            <a:r>
              <a:rPr lang="en-US" dirty="0" smtClean="0"/>
              <a:t>Estimate how much of the large jar will be filled by the same number of goldfish.</a:t>
            </a:r>
          </a:p>
          <a:p>
            <a:endParaRPr lang="en-US" dirty="0" smtClean="0"/>
          </a:p>
          <a:p>
            <a:r>
              <a:rPr lang="en-US" dirty="0" smtClean="0"/>
              <a:t>Estimate how many goldfish it will take to fill the large jar half way.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/>
          <a:lstStyle/>
          <a:p>
            <a:r>
              <a:rPr lang="en-US" dirty="0" smtClean="0"/>
              <a:t>Choose a Place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668237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1000 More or Less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84316"/>
            <a:ext cx="7262056" cy="577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Destination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http://content.scholastic.com/browse/article.jsp?id=2782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3.2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Facts, algorithms, estimate 2-digits by rounding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 Multiplication</a:t>
            </a:r>
            <a:endParaRPr lang="en-US" dirty="0"/>
          </a:p>
        </p:txBody>
      </p:sp>
      <p:pic>
        <p:nvPicPr>
          <p:cNvPr id="5122" name="Picture 2" descr="C:\Users\David Martin\AppData\Local\Microsoft\Windows\Temporary Internet Files\Content.IE5\YNCVHVO7\MPj0438548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362200"/>
            <a:ext cx="4572000" cy="3609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Loose Caboose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774752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It’s In the Bag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57897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3.3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problems involving money that required addition or subtraction.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The BIG 5: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1.2  Problem Solving</a:t>
            </a:r>
          </a:p>
          <a:p>
            <a:r>
              <a:rPr lang="en-US" sz="4400" dirty="0" smtClean="0"/>
              <a:t>3.1  Estimation</a:t>
            </a:r>
          </a:p>
          <a:p>
            <a:r>
              <a:rPr lang="en-US" sz="4400" dirty="0" smtClean="0"/>
              <a:t>3.2  Multiplication</a:t>
            </a:r>
          </a:p>
          <a:p>
            <a:r>
              <a:rPr lang="en-US" sz="4400" dirty="0" smtClean="0"/>
              <a:t>3.3  Money</a:t>
            </a:r>
          </a:p>
          <a:p>
            <a:r>
              <a:rPr lang="en-US" sz="4400" dirty="0" smtClean="0"/>
              <a:t>4.2 Measurement</a:t>
            </a:r>
            <a:endParaRPr lang="en-US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Much Is Your Name Worth?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1981200" cy="438912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A= $.01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B= $.02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C= $.03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D= $.04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E= $.05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F= $.06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G= $.07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H= $.08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 = $.09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71800" y="1905000"/>
            <a:ext cx="19812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J= $.10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$.11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$.12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$.13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$.14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$.15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$.16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Q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$.17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R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$.18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10200" y="1905000"/>
            <a:ext cx="19812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$.19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$.20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$.21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V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$.22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W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$.23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=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$.24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$.25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Z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$.26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Change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09800"/>
            <a:ext cx="294221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Candy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ounce of jelly beans costs $.25 .  How much would three ounces cost?</a:t>
            </a:r>
          </a:p>
          <a:p>
            <a:endParaRPr lang="en-US" dirty="0" smtClean="0"/>
          </a:p>
          <a:p>
            <a:r>
              <a:rPr lang="en-US" dirty="0" smtClean="0"/>
              <a:t>One ounce of gummies costs $.21.  How much would four ounces cost?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Money Management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4.2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and use strategies to estimate measurement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Tall, Wide, and 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and record your height in inches and the length of your arms (outstretched) in inches.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43000" y="1828800"/>
            <a:ext cx="6705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38200" y="1828800"/>
            <a:ext cx="609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7543006" y="1828006"/>
            <a:ext cx="609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2057400"/>
            <a:ext cx="7237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0                                                   1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191794" y="1828006"/>
            <a:ext cx="6096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92012" y="2133600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513806" y="1828006"/>
            <a:ext cx="6096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868194" y="1828006"/>
            <a:ext cx="6096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96200" y="2590800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5612" y="2133600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2012" y="2902803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6200" y="3352800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8412" y="2140803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1677194" y="1828006"/>
            <a:ext cx="609600" cy="1588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353594" y="1828006"/>
            <a:ext cx="609600" cy="1588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029994" y="1828006"/>
            <a:ext cx="609600" cy="1588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706394" y="1828006"/>
            <a:ext cx="609600" cy="1588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77412" y="2133600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en-US" sz="2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5612" y="2895600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en-US" sz="2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53812" y="2209800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r>
              <a:rPr lang="en-US" sz="2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2012" y="3657600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r>
              <a:rPr lang="en-US" sz="2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30212" y="2133600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5</a:t>
            </a:r>
          </a:p>
          <a:p>
            <a:r>
              <a:rPr lang="en-US" sz="2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68412" y="2895600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r>
              <a:rPr lang="en-US" sz="2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0" y="2133600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7</a:t>
            </a:r>
          </a:p>
          <a:p>
            <a:r>
              <a:rPr lang="en-US" sz="2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6200" y="4114800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8</a:t>
            </a:r>
          </a:p>
          <a:p>
            <a:r>
              <a:rPr lang="en-US" sz="2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1258094" y="1828006"/>
            <a:ext cx="6096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2096294" y="1828006"/>
            <a:ext cx="6096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934494" y="1828006"/>
            <a:ext cx="6096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3772694" y="1828006"/>
            <a:ext cx="6096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610894" y="1828006"/>
            <a:ext cx="6096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447506" y="1828006"/>
            <a:ext cx="6096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287294" y="1789906"/>
            <a:ext cx="6096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7087394" y="1828006"/>
            <a:ext cx="6096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01091" y="21336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76400" y="29337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33600" y="21336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52700" y="36957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71800" y="21408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52800" y="28956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5691" y="21717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29100" y="44577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48200" y="21336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29200" y="28575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86400" y="21336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11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05500" y="37338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86500" y="21027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13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81800" y="28575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14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62800" y="21408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15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58100" y="48768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48000" y="533400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The BIG Inch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Explosion 2 56"/>
          <p:cNvSpPr/>
          <p:nvPr/>
        </p:nvSpPr>
        <p:spPr>
          <a:xfrm>
            <a:off x="6591300" y="5486400"/>
            <a:ext cx="2552700" cy="13716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Identity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Property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500"/>
                            </p:stCondLst>
                            <p:childTnLst>
                              <p:par>
                                <p:cTn id="2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500"/>
                            </p:stCondLst>
                            <p:childTnLst>
                              <p:par>
                                <p:cTn id="2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4000"/>
                            </p:stCondLst>
                            <p:childTnLst>
                              <p:par>
                                <p:cTn id="2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500"/>
                            </p:stCondLst>
                            <p:childTnLst>
                              <p:par>
                                <p:cTn id="2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0"/>
                            </p:stCondLst>
                            <p:childTnLst>
                              <p:par>
                                <p:cTn id="2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500"/>
                            </p:stCondLst>
                            <p:childTnLst>
                              <p:par>
                                <p:cTn id="2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6000"/>
                            </p:stCondLst>
                            <p:childTnLst>
                              <p:par>
                                <p:cTn id="2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500"/>
                            </p:stCondLst>
                            <p:childTnLst>
                              <p:par>
                                <p:cTn id="2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500"/>
                            </p:stCondLst>
                            <p:childTnLst>
                              <p:par>
                                <p:cTn id="3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8000"/>
                            </p:stCondLst>
                            <p:childTnLst>
                              <p:par>
                                <p:cTn id="3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500"/>
                            </p:stCondLst>
                            <p:childTnLst>
                              <p:par>
                                <p:cTn id="3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000"/>
                            </p:stCondLst>
                            <p:childTnLst>
                              <p:par>
                                <p:cTn id="3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500"/>
                            </p:stCondLst>
                            <p:childTnLst>
                              <p:par>
                                <p:cTn id="3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20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2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24" grpId="0" build="allAtOnce"/>
      <p:bldP spid="25" grpId="0" build="allAtOnce"/>
      <p:bldP spid="26" grpId="0" build="allAtOnce"/>
      <p:bldP spid="27" grpId="0" build="allAtOnce"/>
      <p:bldP spid="28" grpId="0" build="allAtOnce"/>
      <p:bldP spid="29" grpId="0" build="allAtOnce"/>
      <p:bldP spid="30" grpId="0" build="allAtOnce"/>
      <p:bldP spid="31" grpId="0" build="allAtOnce"/>
      <p:bldP spid="40" grpId="0" build="allAtOnce"/>
      <p:bldP spid="41" grpId="0" build="allAtOnce"/>
      <p:bldP spid="42" grpId="0" build="allAtOnce"/>
      <p:bldP spid="43" grpId="0" build="allAtOnce"/>
      <p:bldP spid="44" grpId="0" build="allAtOnce"/>
      <p:bldP spid="45" grpId="0" build="allAtOnce"/>
      <p:bldP spid="46" grpId="0" build="allAtOnce"/>
      <p:bldP spid="47" grpId="0" build="allAtOnce"/>
      <p:bldP spid="48" grpId="0" build="allAtOnce"/>
      <p:bldP spid="49" grpId="0" build="allAtOnce"/>
      <p:bldP spid="50" grpId="0" build="allAtOnce"/>
      <p:bldP spid="51" grpId="0" build="allAtOnce"/>
      <p:bldP spid="52" grpId="0" build="allAtOnce"/>
      <p:bldP spid="53" grpId="0" build="allAtOnce"/>
      <p:bldP spid="54" grpId="0" build="allAtOnce"/>
      <p:bldP spid="55" grpId="0" build="allAtOnce"/>
      <p:bldP spid="57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Scavenger Hunts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an object that measures  3 ¼ inches in length.</a:t>
            </a:r>
          </a:p>
          <a:p>
            <a:r>
              <a:rPr lang="en-US" dirty="0" smtClean="0"/>
              <a:t>Find an object…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Create, extend, and predict patterns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My Rule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858000" y="2514600"/>
          <a:ext cx="1828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Black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Black" pitchFamily="34" charset="0"/>
                        </a:rPr>
                        <a:t>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1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9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3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7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6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4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0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10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724400" y="2514600"/>
          <a:ext cx="1828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Black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Black" pitchFamily="34" charset="0"/>
                        </a:rPr>
                        <a:t>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4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7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7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13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10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19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100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7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590800" y="2514600"/>
          <a:ext cx="1828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Black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Black" pitchFamily="34" charset="0"/>
                        </a:rPr>
                        <a:t>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10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3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80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73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240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233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56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1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57200" y="2514600"/>
          <a:ext cx="1828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Black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Black" pitchFamily="34" charset="0"/>
                        </a:rPr>
                        <a:t>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6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8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7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9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8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10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88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2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Growing Rectangles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0953" y="1447800"/>
            <a:ext cx="8353171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3200400"/>
            <a:ext cx="1981200" cy="914400"/>
            <a:chOff x="838200" y="1981200"/>
            <a:chExt cx="1981200" cy="914400"/>
          </a:xfrm>
        </p:grpSpPr>
        <p:sp>
          <p:nvSpPr>
            <p:cNvPr id="2" name="Rectangle 1"/>
            <p:cNvSpPr/>
            <p:nvPr/>
          </p:nvSpPr>
          <p:spPr>
            <a:xfrm>
              <a:off x="838200" y="1981200"/>
              <a:ext cx="9906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828800" y="1981200"/>
              <a:ext cx="9906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76800" y="3200400"/>
            <a:ext cx="1981200" cy="914400"/>
            <a:chOff x="838200" y="1981200"/>
            <a:chExt cx="1981200" cy="914400"/>
          </a:xfrm>
        </p:grpSpPr>
        <p:sp>
          <p:nvSpPr>
            <p:cNvPr id="6" name="Rectangle 5"/>
            <p:cNvSpPr/>
            <p:nvPr/>
          </p:nvSpPr>
          <p:spPr>
            <a:xfrm>
              <a:off x="838200" y="1981200"/>
              <a:ext cx="9906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28800" y="1981200"/>
              <a:ext cx="9906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876800" y="2286000"/>
            <a:ext cx="9906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2286000"/>
            <a:ext cx="9906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0" y="2286000"/>
            <a:ext cx="9906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0" y="3200400"/>
            <a:ext cx="9906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95400" y="4724400"/>
            <a:ext cx="15198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1 x 2</a:t>
            </a:r>
            <a:endParaRPr lang="en-US" sz="6000" dirty="0"/>
          </a:p>
        </p:txBody>
      </p:sp>
      <p:sp>
        <p:nvSpPr>
          <p:cNvPr id="17" name="TextBox 16"/>
          <p:cNvSpPr txBox="1"/>
          <p:nvPr/>
        </p:nvSpPr>
        <p:spPr>
          <a:xfrm>
            <a:off x="5562600" y="4648200"/>
            <a:ext cx="1630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2 x 3</a:t>
            </a:r>
            <a:endParaRPr lang="en-US" sz="6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229600" cy="1143000"/>
          </a:xfrm>
        </p:spPr>
        <p:txBody>
          <a:bodyPr/>
          <a:lstStyle/>
          <a:p>
            <a:r>
              <a:rPr lang="en-US" dirty="0" smtClean="0"/>
              <a:t>Take the Cake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182498"/>
            <a:ext cx="8915939" cy="567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of a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pattern of Mr. </a:t>
            </a:r>
            <a:r>
              <a:rPr lang="en-US" dirty="0" err="1" smtClean="0"/>
              <a:t>Haktak’s</a:t>
            </a:r>
            <a:r>
              <a:rPr lang="en-US" dirty="0" smtClean="0"/>
              <a:t> big brass pot?</a:t>
            </a:r>
            <a:endParaRPr lang="en-US" dirty="0"/>
          </a:p>
        </p:txBody>
      </p:sp>
      <p:pic>
        <p:nvPicPr>
          <p:cNvPr id="5" name="Picture 4" descr="Two of Everything.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590800"/>
            <a:ext cx="31242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Estimate, find the sum or difference, with and without regrouping of 3- and 4-digit numbers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544</TotalTime>
  <Words>495</Words>
  <Application>Microsoft Office PowerPoint</Application>
  <PresentationFormat>On-screen Show (4:3)</PresentationFormat>
  <Paragraphs>186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From Concrete to Abstract: </vt:lpstr>
      <vt:lpstr>The BIG 5:</vt:lpstr>
      <vt:lpstr>1.2 Problem Solving</vt:lpstr>
      <vt:lpstr>What’s My Rule</vt:lpstr>
      <vt:lpstr>Growing Rectangles</vt:lpstr>
      <vt:lpstr>Slide 6</vt:lpstr>
      <vt:lpstr>Take the Cake</vt:lpstr>
      <vt:lpstr>Two of a Everything</vt:lpstr>
      <vt:lpstr>3.1 Estimation</vt:lpstr>
      <vt:lpstr>Estimation Contest</vt:lpstr>
      <vt:lpstr>Choose a Place</vt:lpstr>
      <vt:lpstr>1000 More or Less</vt:lpstr>
      <vt:lpstr>Estimation Destination</vt:lpstr>
      <vt:lpstr>3.2 Multiplication</vt:lpstr>
      <vt:lpstr>Finger Multiplication</vt:lpstr>
      <vt:lpstr>Skip Counting</vt:lpstr>
      <vt:lpstr>Loose Caboose</vt:lpstr>
      <vt:lpstr>It’s In the Bag</vt:lpstr>
      <vt:lpstr>3.3 Money</vt:lpstr>
      <vt:lpstr>How Much Is Your Name Worth?</vt:lpstr>
      <vt:lpstr>Counting Change</vt:lpstr>
      <vt:lpstr>Candy Store</vt:lpstr>
      <vt:lpstr>Money Management </vt:lpstr>
      <vt:lpstr>4.2 Measurement</vt:lpstr>
      <vt:lpstr>Tall, Wide, and Square</vt:lpstr>
      <vt:lpstr>Slide 26</vt:lpstr>
      <vt:lpstr>Scavenger Hunts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Concrete to Abstract: </dc:title>
  <dc:creator>David Martin</dc:creator>
  <cp:lastModifiedBy>David Martin</cp:lastModifiedBy>
  <cp:revision>7</cp:revision>
  <dcterms:created xsi:type="dcterms:W3CDTF">2009-05-11T03:52:59Z</dcterms:created>
  <dcterms:modified xsi:type="dcterms:W3CDTF">2009-05-11T12:57:47Z</dcterms:modified>
</cp:coreProperties>
</file>