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65" r:id="rId10"/>
    <p:sldId id="259" r:id="rId11"/>
    <p:sldId id="260" r:id="rId12"/>
    <p:sldId id="26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6" autoAdjust="0"/>
    <p:restoredTop sz="94660"/>
  </p:normalViewPr>
  <p:slideViewPr>
    <p:cSldViewPr>
      <p:cViewPr varScale="1">
        <p:scale>
          <a:sx n="86" d="100"/>
          <a:sy n="86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1526B6-C807-4C22-B0B7-F39F56B5C696}" type="datetimeFigureOut">
              <a:rPr lang="en-US" smtClean="0"/>
              <a:pPr/>
              <a:t>3/6/2009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FADA8-D59B-41CB-A732-33C9B9B5EBC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%20Martin\Desktop\DidYouKnowBrenmanAnimated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park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Student </a:t>
            </a:r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A Rigorous Curriculum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410200"/>
            <a:ext cx="448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Presented by Heather Sparks, NBCT</a:t>
            </a:r>
          </a:p>
          <a:p>
            <a:pPr algn="r"/>
            <a:r>
              <a:rPr lang="en-US" sz="2000" b="1" dirty="0" smtClean="0"/>
              <a:t>2009 Oklahoma Teacher of the Year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Ames, Strong, et. al., and </a:t>
            </a:r>
            <a:r>
              <a:rPr lang="en-US" dirty="0" err="1" smtClean="0"/>
              <a:t>Anderman</a:t>
            </a:r>
            <a:r>
              <a:rPr lang="en-US" dirty="0" smtClean="0"/>
              <a:t> and </a:t>
            </a:r>
            <a:r>
              <a:rPr lang="en-US" dirty="0" err="1" smtClean="0"/>
              <a:t>Midgely</a:t>
            </a:r>
            <a:r>
              <a:rPr lang="en-US" dirty="0" smtClean="0"/>
              <a:t>, show that teachers who are most successful in engaging students develop activities that address intellectual and psychological needs including work that: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Develops their sense of competency;</a:t>
            </a:r>
          </a:p>
          <a:p>
            <a:pPr lvl="1"/>
            <a:r>
              <a:rPr lang="en-US" dirty="0" smtClean="0"/>
              <a:t>Encourages self-expression and originality;</a:t>
            </a:r>
          </a:p>
          <a:p>
            <a:pPr lvl="1"/>
            <a:r>
              <a:rPr lang="en-US" dirty="0" smtClean="0"/>
              <a:t>Allows them to develop connections with other; and</a:t>
            </a:r>
          </a:p>
          <a:p>
            <a:pPr lvl="1"/>
            <a:r>
              <a:rPr lang="en-US" dirty="0" smtClean="0"/>
              <a:t>Gives them some degree of autonomy.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562600" cy="4389120"/>
          </a:xfrm>
        </p:spPr>
        <p:txBody>
          <a:bodyPr/>
          <a:lstStyle/>
          <a:p>
            <a:r>
              <a:rPr lang="en-US" dirty="0" smtClean="0"/>
              <a:t>The “Ultimate” Apartment Project</a:t>
            </a:r>
          </a:p>
          <a:p>
            <a:r>
              <a:rPr lang="en-US" dirty="0" smtClean="0"/>
              <a:t>Night of the Electric Creation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Me”suems</a:t>
            </a:r>
            <a:endParaRPr lang="en-US" dirty="0" smtClean="0"/>
          </a:p>
          <a:p>
            <a:r>
              <a:rPr lang="en-US" dirty="0" smtClean="0"/>
              <a:t>A Pioneer’s Diary</a:t>
            </a:r>
          </a:p>
          <a:p>
            <a:r>
              <a:rPr lang="en-US" dirty="0" smtClean="0"/>
              <a:t>Kindergarten Pod-casts</a:t>
            </a:r>
          </a:p>
          <a:p>
            <a:r>
              <a:rPr lang="en-US" dirty="0" smtClean="0"/>
              <a:t>Veterans’ Project</a:t>
            </a:r>
          </a:p>
          <a:p>
            <a:r>
              <a:rPr lang="en-US" dirty="0" smtClean="0"/>
              <a:t>Geometry on the Playground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2667000" cy="222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recording 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600200"/>
            <a:ext cx="2387600" cy="1790700"/>
          </a:xfrm>
          <a:prstGeom prst="rect">
            <a:avLst/>
          </a:prstGeom>
        </p:spPr>
      </p:pic>
      <p:pic>
        <p:nvPicPr>
          <p:cNvPr id="8" name="Picture 7" descr="volume l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800600"/>
            <a:ext cx="24638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 does it matter?</a:t>
            </a:r>
            <a:endParaRPr lang="en-US" dirty="0"/>
          </a:p>
        </p:txBody>
      </p:sp>
      <p:pic>
        <p:nvPicPr>
          <p:cNvPr id="4" name="DidYouKnowBrenmanAnimat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4478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667000"/>
            <a:ext cx="4876800" cy="1143000"/>
          </a:xfrm>
        </p:spPr>
        <p:txBody>
          <a:bodyPr/>
          <a:lstStyle/>
          <a:p>
            <a:r>
              <a:rPr lang="en-US" dirty="0" smtClean="0"/>
              <a:t>Now you know…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52400"/>
            <a:ext cx="8569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a Copy of this Presentation, visit Heather’s Website: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hlinkClick r:id="rId2"/>
              </a:rPr>
              <a:t>www.hisparks.com</a:t>
            </a:r>
            <a:endParaRPr lang="en-US" sz="54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Click on presentations.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Would you like Heather to visit your school?</a:t>
            </a:r>
          </a:p>
          <a:p>
            <a:pPr algn="ctr">
              <a:buNone/>
            </a:pPr>
            <a:r>
              <a:rPr lang="en-US" sz="2800" dirty="0" smtClean="0"/>
              <a:t>Call 405-850-9074</a:t>
            </a:r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Facts About </a:t>
            </a:r>
            <a:br>
              <a:rPr lang="en-US" dirty="0" smtClean="0"/>
            </a:br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 one-third of students do not take school seriously and get through the day by fooling around with classmates.</a:t>
            </a:r>
          </a:p>
          <a:p>
            <a:r>
              <a:rPr lang="en-US" dirty="0" smtClean="0"/>
              <a:t>Half said their classes were boring.</a:t>
            </a:r>
          </a:p>
          <a:p>
            <a:r>
              <a:rPr lang="en-US" dirty="0" smtClean="0"/>
              <a:t>Two-thirds  say they cheated on a test.</a:t>
            </a:r>
          </a:p>
          <a:p>
            <a:r>
              <a:rPr lang="en-US" dirty="0" smtClean="0"/>
              <a:t>90% copied homework from someone else.</a:t>
            </a:r>
          </a:p>
          <a:p>
            <a:r>
              <a:rPr lang="en-US" dirty="0" smtClean="0"/>
              <a:t>80% say it’s not important to get good grades in school.</a:t>
            </a:r>
          </a:p>
          <a:p>
            <a:r>
              <a:rPr lang="en-US" dirty="0" smtClean="0"/>
              <a:t>20% say disengagement is  a result of confusion or difficulty of subject matter, particularly in math and science.</a:t>
            </a:r>
          </a:p>
          <a:p>
            <a:pPr>
              <a:buNone/>
            </a:pPr>
            <a:r>
              <a:rPr lang="en-US" dirty="0" smtClean="0"/>
              <a:t>						       </a:t>
            </a:r>
            <a:r>
              <a:rPr lang="en-US" sz="2000" i="1" dirty="0" smtClean="0"/>
              <a:t>(Steinberg, 1996)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of  a disengaged student from your experience…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student disengaged?</a:t>
            </a:r>
          </a:p>
          <a:p>
            <a:pPr lvl="1"/>
            <a:r>
              <a:rPr lang="en-US" dirty="0" smtClean="0"/>
              <a:t>Lack of challenge (too easy)</a:t>
            </a:r>
          </a:p>
          <a:p>
            <a:pPr lvl="1"/>
            <a:r>
              <a:rPr lang="en-US" dirty="0" smtClean="0"/>
              <a:t>Lack of success (too hard)</a:t>
            </a:r>
          </a:p>
          <a:p>
            <a:pPr lvl="1"/>
            <a:r>
              <a:rPr lang="en-US" dirty="0" smtClean="0"/>
              <a:t>Lack of relevance (can’t see the point)</a:t>
            </a:r>
          </a:p>
          <a:p>
            <a:pPr lvl="1"/>
            <a:r>
              <a:rPr lang="en-US" dirty="0" smtClean="0"/>
              <a:t>Lack of relationships (don’t care about the people)</a:t>
            </a:r>
          </a:p>
          <a:p>
            <a:pPr lvl="1"/>
            <a:r>
              <a:rPr lang="en-US" dirty="0" smtClean="0"/>
              <a:t>Lack of value in what is being learned (don’t care about the information)</a:t>
            </a:r>
          </a:p>
          <a:p>
            <a:pPr lvl="1"/>
            <a:r>
              <a:rPr lang="en-US" dirty="0" smtClean="0"/>
              <a:t>Other factors interfering (e.g., safety, hunger, lack of sleep)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8834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3716" y="297359"/>
            <a:ext cx="4746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How</a:t>
            </a:r>
            <a:r>
              <a:rPr lang="en-US" sz="3600" dirty="0" smtClean="0"/>
              <a:t> did this happen?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7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229" y="0"/>
            <a:ext cx="855417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152400"/>
            <a:ext cx="8763000" cy="698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7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75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92D050"/>
      </a:dk2>
      <a:lt2>
        <a:srgbClr val="E2ECE3"/>
      </a:lt2>
      <a:accent1>
        <a:srgbClr val="6DAA2D"/>
      </a:accent1>
      <a:accent2>
        <a:srgbClr val="66A7B8"/>
      </a:accent2>
      <a:accent3>
        <a:srgbClr val="0070C0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319</Words>
  <Application>Microsoft Office PowerPoint</Application>
  <PresentationFormat>On-screen Show (4:3)</PresentationFormat>
  <Paragraphs>45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Improving Student Engagement</vt:lpstr>
      <vt:lpstr>Some Facts About  Student Engagement</vt:lpstr>
      <vt:lpstr>Think of  a disengaged student from your experience… </vt:lpstr>
      <vt:lpstr>Slide 4</vt:lpstr>
      <vt:lpstr>Slide 5</vt:lpstr>
      <vt:lpstr>Slide 6</vt:lpstr>
      <vt:lpstr>Slide 7</vt:lpstr>
      <vt:lpstr>Slide 8</vt:lpstr>
      <vt:lpstr>Slide 9</vt:lpstr>
      <vt:lpstr>What can be done?</vt:lpstr>
      <vt:lpstr>What does this look like?</vt:lpstr>
      <vt:lpstr>Why does it matter?</vt:lpstr>
      <vt:lpstr>Now you know…</vt:lpstr>
      <vt:lpstr>Slide 14</vt:lpstr>
      <vt:lpstr>For a Copy of this Presentation, visit Heather’s Website: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Engagement</dc:title>
  <dc:creator>David Martin</dc:creator>
  <cp:lastModifiedBy>David Martin</cp:lastModifiedBy>
  <cp:revision>12</cp:revision>
  <dcterms:created xsi:type="dcterms:W3CDTF">2009-03-06T05:39:25Z</dcterms:created>
  <dcterms:modified xsi:type="dcterms:W3CDTF">2009-03-06T06:36:06Z</dcterms:modified>
</cp:coreProperties>
</file>