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9" r:id="rId2"/>
    <p:sldId id="351" r:id="rId3"/>
    <p:sldId id="352" r:id="rId4"/>
    <p:sldId id="353" r:id="rId5"/>
    <p:sldId id="354" r:id="rId6"/>
    <p:sldId id="267" r:id="rId7"/>
    <p:sldId id="350" r:id="rId8"/>
    <p:sldId id="349" r:id="rId9"/>
    <p:sldId id="346" r:id="rId10"/>
    <p:sldId id="347" r:id="rId11"/>
    <p:sldId id="356" r:id="rId12"/>
    <p:sldId id="348" r:id="rId13"/>
    <p:sldId id="357" r:id="rId14"/>
    <p:sldId id="358" r:id="rId15"/>
    <p:sldId id="35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33"/>
    <a:srgbClr val="003366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0" autoAdjust="0"/>
    <p:restoredTop sz="86410"/>
  </p:normalViewPr>
  <p:slideViewPr>
    <p:cSldViewPr>
      <p:cViewPr>
        <p:scale>
          <a:sx n="107" d="100"/>
          <a:sy n="107" d="100"/>
        </p:scale>
        <p:origin x="-40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58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DF01D-F5AD-4A12-A378-8FA67175A2A2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5323F-0BC2-4B93-9503-3C9058B231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47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32385-B380-42EB-9727-F8778D76E03F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D1291-6878-4FF1-A114-2E6AF9CD9C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469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D1291-6878-4FF1-A114-2E6AF9CD9C9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D1291-6878-4FF1-A114-2E6AF9CD9C9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D1291-6878-4FF1-A114-2E6AF9CD9C9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D1291-6878-4FF1-A114-2E6AF9CD9C9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6377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33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914400"/>
            <a:ext cx="9144000" cy="144780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 userDrawn="1"/>
        </p:nvSpPr>
        <p:spPr>
          <a:xfrm>
            <a:off x="6324600" y="1145738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</a:p>
          <a:p>
            <a:endParaRPr lang="en-US" dirty="0"/>
          </a:p>
        </p:txBody>
      </p:sp>
      <p:pic>
        <p:nvPicPr>
          <p:cNvPr id="22" name="Picture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6248400"/>
            <a:ext cx="1234830" cy="457200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chemeClr val="tx1">
                <a:lumMod val="85000"/>
                <a:lumOff val="1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32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05F57-0292-403D-A852-B529425E4372}" type="datetime1">
              <a:rPr lang="en-US" smtClean="0"/>
              <a:pPr/>
              <a:t>7/9/2013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B7AE7-B43E-45DD-937B-85EE2CBDD964}" type="datetime1">
              <a:rPr lang="en-US" smtClean="0"/>
              <a:pPr/>
              <a:t>7/9/2013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79747" y="6324600"/>
            <a:ext cx="8988053" cy="457200"/>
            <a:chOff x="79747" y="6324600"/>
            <a:chExt cx="8988053" cy="457200"/>
          </a:xfrm>
        </p:grpSpPr>
        <p:grpSp>
          <p:nvGrpSpPr>
            <p:cNvPr id="8" name="Group 19"/>
            <p:cNvGrpSpPr/>
            <p:nvPr userDrawn="1"/>
          </p:nvGrpSpPr>
          <p:grpSpPr>
            <a:xfrm>
              <a:off x="5943600" y="6324600"/>
              <a:ext cx="3124200" cy="457200"/>
              <a:chOff x="5943600" y="6324600"/>
              <a:chExt cx="3124200" cy="457200"/>
            </a:xfrm>
          </p:grpSpPr>
          <p:pic>
            <p:nvPicPr>
              <p:cNvPr id="10" name="Picture 9" descr="IM&amp;E Logo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399187" y="6324600"/>
                <a:ext cx="1668613" cy="457200"/>
              </a:xfrm>
              <a:prstGeom prst="rect">
                <a:avLst/>
              </a:prstGeom>
              <a:noFill/>
            </p:spPr>
          </p:pic>
          <p:pic>
            <p:nvPicPr>
              <p:cNvPr id="11" name="Picture 10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943600" y="6324600"/>
                <a:ext cx="1234830" cy="457200"/>
              </a:xfrm>
              <a:prstGeom prst="rect">
                <a:avLst/>
              </a:prstGeom>
              <a:solidFill>
                <a:srgbClr val="FFFFFF">
                  <a:shade val="85000"/>
                </a:srgbClr>
              </a:solidFill>
              <a:ln w="3175" cap="sq">
                <a:solidFill>
                  <a:schemeClr val="tx1">
                    <a:lumMod val="85000"/>
                    <a:lumOff val="15000"/>
                  </a:schemeClr>
                </a:solidFill>
                <a:miter lim="800000"/>
              </a:ln>
              <a:effectLst>
                <a:outerShdw blurRad="55000" dist="18000" dir="5400000" algn="tl" rotWithShape="0">
                  <a:srgbClr val="000000">
                    <a:alpha val="40000"/>
                  </a:srgbClr>
                </a:outerShdw>
              </a:effectLst>
            </p:spPr>
          </p:pic>
        </p:grpSp>
        <p:pic>
          <p:nvPicPr>
            <p:cNvPr id="9" name="Picture 3" descr="C:\Users\Andrew Horrigan\Pictures\UA_Block A- AZ_200-281.png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9747" y="6324600"/>
              <a:ext cx="453653" cy="457200"/>
            </a:xfrm>
            <a:prstGeom prst="rect">
              <a:avLst/>
            </a:prstGeom>
            <a:noFill/>
          </p:spPr>
        </p:pic>
      </p:grp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711A5-5321-4724-BDA3-06CF644109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609600" y="637063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Cooley, Nelson, Mansouri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10400" y="0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CBDC7804-CEE4-41E7-882E-A952FA8AFBF2}" type="datetime1">
              <a:rPr lang="en-US" smtClean="0"/>
              <a:pPr/>
              <a:t>7/9/2013</a:t>
            </a:fld>
            <a:endParaRPr lang="en-US" dirty="0"/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6248400"/>
            <a:ext cx="1234830" cy="457200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chemeClr val="tx1">
                <a:lumMod val="85000"/>
                <a:lumOff val="1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609600" y="637063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Vision 2020 2013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 userDrawn="1">
            <p:ph type="sldNum" sz="quarter" idx="4"/>
          </p:nvPr>
        </p:nvSpPr>
        <p:spPr>
          <a:xfrm>
            <a:off x="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711A5-5321-4724-BDA3-06CF644109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B2674-0D48-4729-ADCE-04C3C2D46DE8}" type="datetime1">
              <a:rPr lang="en-US" smtClean="0"/>
              <a:pPr/>
              <a:t>7/9/2013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79747" y="6324600"/>
            <a:ext cx="8988053" cy="457200"/>
            <a:chOff x="79747" y="6324600"/>
            <a:chExt cx="8988053" cy="457200"/>
          </a:xfrm>
        </p:grpSpPr>
        <p:grpSp>
          <p:nvGrpSpPr>
            <p:cNvPr id="9" name="Group 19"/>
            <p:cNvGrpSpPr/>
            <p:nvPr userDrawn="1"/>
          </p:nvGrpSpPr>
          <p:grpSpPr>
            <a:xfrm>
              <a:off x="5943600" y="6324600"/>
              <a:ext cx="3124200" cy="457200"/>
              <a:chOff x="5943600" y="6324600"/>
              <a:chExt cx="3124200" cy="457200"/>
            </a:xfrm>
          </p:grpSpPr>
          <p:pic>
            <p:nvPicPr>
              <p:cNvPr id="11" name="Picture 10" descr="IM&amp;E Logo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399187" y="6324600"/>
                <a:ext cx="1668613" cy="457200"/>
              </a:xfrm>
              <a:prstGeom prst="rect">
                <a:avLst/>
              </a:prstGeom>
              <a:noFill/>
            </p:spPr>
          </p:pic>
          <p:pic>
            <p:nvPicPr>
              <p:cNvPr id="12" name="Picture 1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943600" y="6324600"/>
                <a:ext cx="1234830" cy="457200"/>
              </a:xfrm>
              <a:prstGeom prst="rect">
                <a:avLst/>
              </a:prstGeom>
              <a:solidFill>
                <a:srgbClr val="FFFFFF">
                  <a:shade val="85000"/>
                </a:srgbClr>
              </a:solidFill>
              <a:ln w="3175" cap="sq">
                <a:solidFill>
                  <a:schemeClr val="tx1">
                    <a:lumMod val="85000"/>
                    <a:lumOff val="15000"/>
                  </a:schemeClr>
                </a:solidFill>
                <a:miter lim="800000"/>
              </a:ln>
              <a:effectLst>
                <a:outerShdw blurRad="55000" dist="18000" dir="5400000" algn="tl" rotWithShape="0">
                  <a:srgbClr val="000000">
                    <a:alpha val="40000"/>
                  </a:srgbClr>
                </a:outerShdw>
              </a:effectLst>
            </p:spPr>
          </p:pic>
        </p:grpSp>
        <p:pic>
          <p:nvPicPr>
            <p:cNvPr id="10" name="Picture 3" descr="C:\Users\Andrew Horrigan\Pictures\UA_Block A- AZ_200-281.png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9747" y="6324600"/>
              <a:ext cx="453653" cy="457200"/>
            </a:xfrm>
            <a:prstGeom prst="rect">
              <a:avLst/>
            </a:prstGeom>
            <a:noFill/>
          </p:spPr>
        </p:pic>
      </p:grpSp>
      <p:sp>
        <p:nvSpPr>
          <p:cNvPr id="14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711A5-5321-4724-BDA3-06CF644109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609600" y="637063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Cooley, Nelson, Mansouri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AC4A4-29D2-4175-972B-07208403743C}" type="datetime1">
              <a:rPr lang="en-US" smtClean="0"/>
              <a:pPr/>
              <a:t>7/9/2013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79747" y="6324600"/>
            <a:ext cx="8988053" cy="457200"/>
            <a:chOff x="79747" y="6324600"/>
            <a:chExt cx="8988053" cy="457200"/>
          </a:xfrm>
        </p:grpSpPr>
        <p:grpSp>
          <p:nvGrpSpPr>
            <p:cNvPr id="11" name="Group 19"/>
            <p:cNvGrpSpPr/>
            <p:nvPr userDrawn="1"/>
          </p:nvGrpSpPr>
          <p:grpSpPr>
            <a:xfrm>
              <a:off x="5943600" y="6324600"/>
              <a:ext cx="3124200" cy="457200"/>
              <a:chOff x="5943600" y="6324600"/>
              <a:chExt cx="3124200" cy="457200"/>
            </a:xfrm>
          </p:grpSpPr>
          <p:pic>
            <p:nvPicPr>
              <p:cNvPr id="13" name="Picture 12" descr="IM&amp;E Logo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399187" y="6324600"/>
                <a:ext cx="1668613" cy="457200"/>
              </a:xfrm>
              <a:prstGeom prst="rect">
                <a:avLst/>
              </a:prstGeom>
              <a:noFill/>
            </p:spPr>
          </p:pic>
          <p:pic>
            <p:nvPicPr>
              <p:cNvPr id="14" name="Picture 1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943600" y="6324600"/>
                <a:ext cx="1234830" cy="457200"/>
              </a:xfrm>
              <a:prstGeom prst="rect">
                <a:avLst/>
              </a:prstGeom>
              <a:solidFill>
                <a:srgbClr val="FFFFFF">
                  <a:shade val="85000"/>
                </a:srgbClr>
              </a:solidFill>
              <a:ln w="3175" cap="sq">
                <a:solidFill>
                  <a:schemeClr val="tx1">
                    <a:lumMod val="85000"/>
                    <a:lumOff val="15000"/>
                  </a:schemeClr>
                </a:solidFill>
                <a:miter lim="800000"/>
              </a:ln>
              <a:effectLst>
                <a:outerShdw blurRad="55000" dist="18000" dir="5400000" algn="tl" rotWithShape="0">
                  <a:srgbClr val="000000">
                    <a:alpha val="40000"/>
                  </a:srgbClr>
                </a:outerShdw>
              </a:effectLst>
            </p:spPr>
          </p:pic>
        </p:grpSp>
        <p:pic>
          <p:nvPicPr>
            <p:cNvPr id="12" name="Picture 3" descr="C:\Users\Andrew Horrigan\Pictures\UA_Block A- AZ_200-281.png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9747" y="6324600"/>
              <a:ext cx="453653" cy="457200"/>
            </a:xfrm>
            <a:prstGeom prst="rect">
              <a:avLst/>
            </a:prstGeom>
            <a:noFill/>
          </p:spPr>
        </p:pic>
      </p:grpSp>
      <p:sp>
        <p:nvSpPr>
          <p:cNvPr id="16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711A5-5321-4724-BDA3-06CF644109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609600" y="637063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Cooley, Nelson, Mansouri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2497-7B14-4F30-8C6A-411C1F174258}" type="datetime1">
              <a:rPr lang="en-US" smtClean="0"/>
              <a:pPr/>
              <a:t>7/9/2013</a:t>
            </a:fld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79747" y="6324600"/>
            <a:ext cx="8988053" cy="457200"/>
            <a:chOff x="79747" y="6324600"/>
            <a:chExt cx="8988053" cy="457200"/>
          </a:xfrm>
        </p:grpSpPr>
        <p:grpSp>
          <p:nvGrpSpPr>
            <p:cNvPr id="7" name="Group 19"/>
            <p:cNvGrpSpPr/>
            <p:nvPr userDrawn="1"/>
          </p:nvGrpSpPr>
          <p:grpSpPr>
            <a:xfrm>
              <a:off x="5943600" y="6324600"/>
              <a:ext cx="3124200" cy="457200"/>
              <a:chOff x="5943600" y="6324600"/>
              <a:chExt cx="3124200" cy="457200"/>
            </a:xfrm>
          </p:grpSpPr>
          <p:pic>
            <p:nvPicPr>
              <p:cNvPr id="9" name="Picture 8" descr="IM&amp;E Logo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399187" y="6324600"/>
                <a:ext cx="1668613" cy="457200"/>
              </a:xfrm>
              <a:prstGeom prst="rect">
                <a:avLst/>
              </a:prstGeom>
              <a:noFill/>
            </p:spPr>
          </p:pic>
          <p:pic>
            <p:nvPicPr>
              <p:cNvPr id="10" name="Picture 9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943600" y="6324600"/>
                <a:ext cx="1234830" cy="457200"/>
              </a:xfrm>
              <a:prstGeom prst="rect">
                <a:avLst/>
              </a:prstGeom>
              <a:solidFill>
                <a:srgbClr val="FFFFFF">
                  <a:shade val="85000"/>
                </a:srgbClr>
              </a:solidFill>
              <a:ln w="3175" cap="sq">
                <a:solidFill>
                  <a:schemeClr val="tx1">
                    <a:lumMod val="85000"/>
                    <a:lumOff val="15000"/>
                  </a:schemeClr>
                </a:solidFill>
                <a:miter lim="800000"/>
              </a:ln>
              <a:effectLst>
                <a:outerShdw blurRad="55000" dist="18000" dir="5400000" algn="tl" rotWithShape="0">
                  <a:srgbClr val="000000">
                    <a:alpha val="40000"/>
                  </a:srgbClr>
                </a:outerShdw>
              </a:effectLst>
            </p:spPr>
          </p:pic>
        </p:grpSp>
        <p:pic>
          <p:nvPicPr>
            <p:cNvPr id="8" name="Picture 3" descr="C:\Users\Andrew Horrigan\Pictures\UA_Block A- AZ_200-281.png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9747" y="6324600"/>
              <a:ext cx="453653" cy="457200"/>
            </a:xfrm>
            <a:prstGeom prst="rect">
              <a:avLst/>
            </a:prstGeom>
            <a:noFill/>
          </p:spPr>
        </p:pic>
      </p:grpSp>
      <p:sp>
        <p:nvSpPr>
          <p:cNvPr id="12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711A5-5321-4724-BDA3-06CF644109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609600" y="637063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Cooley, Nelson, Mansouri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F444-5A9E-41BB-A610-39FCA528E71F}" type="datetime1">
              <a:rPr lang="en-US" smtClean="0"/>
              <a:pPr/>
              <a:t>7/9/2013</a:t>
            </a:fld>
            <a:endParaRPr 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79747" y="6324600"/>
            <a:ext cx="8988053" cy="457200"/>
            <a:chOff x="79747" y="6324600"/>
            <a:chExt cx="8988053" cy="457200"/>
          </a:xfrm>
        </p:grpSpPr>
        <p:grpSp>
          <p:nvGrpSpPr>
            <p:cNvPr id="6" name="Group 19"/>
            <p:cNvGrpSpPr/>
            <p:nvPr userDrawn="1"/>
          </p:nvGrpSpPr>
          <p:grpSpPr>
            <a:xfrm>
              <a:off x="5943600" y="6324600"/>
              <a:ext cx="3124200" cy="457200"/>
              <a:chOff x="5943600" y="6324600"/>
              <a:chExt cx="3124200" cy="457200"/>
            </a:xfrm>
          </p:grpSpPr>
          <p:pic>
            <p:nvPicPr>
              <p:cNvPr id="8" name="Picture 7" descr="IM&amp;E Logo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399187" y="6324600"/>
                <a:ext cx="1668613" cy="457200"/>
              </a:xfrm>
              <a:prstGeom prst="rect">
                <a:avLst/>
              </a:prstGeom>
              <a:noFill/>
            </p:spPr>
          </p:pic>
          <p:pic>
            <p:nvPicPr>
              <p:cNvPr id="9" name="Picture 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943600" y="6324600"/>
                <a:ext cx="1234830" cy="457200"/>
              </a:xfrm>
              <a:prstGeom prst="rect">
                <a:avLst/>
              </a:prstGeom>
              <a:solidFill>
                <a:srgbClr val="FFFFFF">
                  <a:shade val="85000"/>
                </a:srgbClr>
              </a:solidFill>
              <a:ln w="3175" cap="sq">
                <a:solidFill>
                  <a:schemeClr val="tx1">
                    <a:lumMod val="85000"/>
                    <a:lumOff val="15000"/>
                  </a:schemeClr>
                </a:solidFill>
                <a:miter lim="800000"/>
              </a:ln>
              <a:effectLst>
                <a:outerShdw blurRad="55000" dist="18000" dir="5400000" algn="tl" rotWithShape="0">
                  <a:srgbClr val="000000">
                    <a:alpha val="40000"/>
                  </a:srgbClr>
                </a:outerShdw>
              </a:effectLst>
            </p:spPr>
          </p:pic>
        </p:grpSp>
        <p:pic>
          <p:nvPicPr>
            <p:cNvPr id="7" name="Picture 3" descr="C:\Users\Andrew Horrigan\Pictures\UA_Block A- AZ_200-281.png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9747" y="6324600"/>
              <a:ext cx="453653" cy="457200"/>
            </a:xfrm>
            <a:prstGeom prst="rect">
              <a:avLst/>
            </a:prstGeom>
            <a:noFill/>
          </p:spPr>
        </p:pic>
      </p:grpSp>
      <p:sp>
        <p:nvSpPr>
          <p:cNvPr id="11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711A5-5321-4724-BDA3-06CF644109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609600" y="637063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Cooley, Nelson, Mansouri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33DB-1284-4AF6-8B85-C72C4727B964}" type="datetime1">
              <a:rPr lang="en-US" smtClean="0"/>
              <a:pPr/>
              <a:t>7/9/2013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79747" y="6324600"/>
            <a:ext cx="8988053" cy="457200"/>
            <a:chOff x="79747" y="6324600"/>
            <a:chExt cx="8988053" cy="457200"/>
          </a:xfrm>
        </p:grpSpPr>
        <p:grpSp>
          <p:nvGrpSpPr>
            <p:cNvPr id="9" name="Group 19"/>
            <p:cNvGrpSpPr/>
            <p:nvPr userDrawn="1"/>
          </p:nvGrpSpPr>
          <p:grpSpPr>
            <a:xfrm>
              <a:off x="5943600" y="6324600"/>
              <a:ext cx="3124200" cy="457200"/>
              <a:chOff x="5943600" y="6324600"/>
              <a:chExt cx="3124200" cy="457200"/>
            </a:xfrm>
          </p:grpSpPr>
          <p:pic>
            <p:nvPicPr>
              <p:cNvPr id="11" name="Picture 10" descr="IM&amp;E Logo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399187" y="6324600"/>
                <a:ext cx="1668613" cy="457200"/>
              </a:xfrm>
              <a:prstGeom prst="rect">
                <a:avLst/>
              </a:prstGeom>
              <a:noFill/>
            </p:spPr>
          </p:pic>
          <p:pic>
            <p:nvPicPr>
              <p:cNvPr id="12" name="Picture 1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943600" y="6324600"/>
                <a:ext cx="1234830" cy="457200"/>
              </a:xfrm>
              <a:prstGeom prst="rect">
                <a:avLst/>
              </a:prstGeom>
              <a:solidFill>
                <a:srgbClr val="FFFFFF">
                  <a:shade val="85000"/>
                </a:srgbClr>
              </a:solidFill>
              <a:ln w="3175" cap="sq">
                <a:solidFill>
                  <a:schemeClr val="tx1">
                    <a:lumMod val="85000"/>
                    <a:lumOff val="15000"/>
                  </a:schemeClr>
                </a:solidFill>
                <a:miter lim="800000"/>
              </a:ln>
              <a:effectLst>
                <a:outerShdw blurRad="55000" dist="18000" dir="5400000" algn="tl" rotWithShape="0">
                  <a:srgbClr val="000000">
                    <a:alpha val="40000"/>
                  </a:srgbClr>
                </a:outerShdw>
              </a:effectLst>
            </p:spPr>
          </p:pic>
        </p:grpSp>
        <p:pic>
          <p:nvPicPr>
            <p:cNvPr id="10" name="Picture 3" descr="C:\Users\Andrew Horrigan\Pictures\UA_Block A- AZ_200-281.png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9747" y="6324600"/>
              <a:ext cx="453653" cy="457200"/>
            </a:xfrm>
            <a:prstGeom prst="rect">
              <a:avLst/>
            </a:prstGeom>
            <a:noFill/>
          </p:spPr>
        </p:pic>
      </p:grpSp>
      <p:sp>
        <p:nvSpPr>
          <p:cNvPr id="14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711A5-5321-4724-BDA3-06CF644109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609600" y="637063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Cooley, Nelson, Mansouri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E80AF-44DE-48AC-A194-51042873D78F}" type="datetime1">
              <a:rPr lang="en-US" smtClean="0"/>
              <a:pPr/>
              <a:t>7/9/2013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79747" y="6324600"/>
            <a:ext cx="8988053" cy="457200"/>
            <a:chOff x="79747" y="6324600"/>
            <a:chExt cx="8988053" cy="457200"/>
          </a:xfrm>
        </p:grpSpPr>
        <p:grpSp>
          <p:nvGrpSpPr>
            <p:cNvPr id="9" name="Group 19"/>
            <p:cNvGrpSpPr/>
            <p:nvPr userDrawn="1"/>
          </p:nvGrpSpPr>
          <p:grpSpPr>
            <a:xfrm>
              <a:off x="5943600" y="6324600"/>
              <a:ext cx="3124200" cy="457200"/>
              <a:chOff x="5943600" y="6324600"/>
              <a:chExt cx="3124200" cy="457200"/>
            </a:xfrm>
          </p:grpSpPr>
          <p:pic>
            <p:nvPicPr>
              <p:cNvPr id="11" name="Picture 10" descr="IM&amp;E Logo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399187" y="6324600"/>
                <a:ext cx="1668613" cy="457200"/>
              </a:xfrm>
              <a:prstGeom prst="rect">
                <a:avLst/>
              </a:prstGeom>
              <a:noFill/>
            </p:spPr>
          </p:pic>
          <p:pic>
            <p:nvPicPr>
              <p:cNvPr id="12" name="Picture 1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943600" y="6324600"/>
                <a:ext cx="1234830" cy="457200"/>
              </a:xfrm>
              <a:prstGeom prst="rect">
                <a:avLst/>
              </a:prstGeom>
              <a:solidFill>
                <a:srgbClr val="FFFFFF">
                  <a:shade val="85000"/>
                </a:srgbClr>
              </a:solidFill>
              <a:ln w="3175" cap="sq">
                <a:solidFill>
                  <a:schemeClr val="tx1">
                    <a:lumMod val="85000"/>
                    <a:lumOff val="15000"/>
                  </a:schemeClr>
                </a:solidFill>
                <a:miter lim="800000"/>
              </a:ln>
              <a:effectLst>
                <a:outerShdw blurRad="55000" dist="18000" dir="5400000" algn="tl" rotWithShape="0">
                  <a:srgbClr val="000000">
                    <a:alpha val="40000"/>
                  </a:srgbClr>
                </a:outerShdw>
              </a:effectLst>
            </p:spPr>
          </p:pic>
        </p:grpSp>
        <p:pic>
          <p:nvPicPr>
            <p:cNvPr id="10" name="Picture 3" descr="C:\Users\Andrew Horrigan\Pictures\UA_Block A- AZ_200-281.png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9747" y="6324600"/>
              <a:ext cx="453653" cy="457200"/>
            </a:xfrm>
            <a:prstGeom prst="rect">
              <a:avLst/>
            </a:prstGeom>
            <a:noFill/>
          </p:spPr>
        </p:pic>
      </p:grpSp>
      <p:sp>
        <p:nvSpPr>
          <p:cNvPr id="14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711A5-5321-4724-BDA3-06CF644109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609600" y="637063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Cooley, Nelson, Mansouri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C6BB0-04F3-4BBB-B3AB-44AFCC8432F7}" type="datetime1">
              <a:rPr lang="en-US" smtClean="0"/>
              <a:pPr/>
              <a:t>7/9/2013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79747" y="6324600"/>
            <a:ext cx="8988053" cy="457200"/>
            <a:chOff x="79747" y="6324600"/>
            <a:chExt cx="8988053" cy="457200"/>
          </a:xfrm>
        </p:grpSpPr>
        <p:grpSp>
          <p:nvGrpSpPr>
            <p:cNvPr id="8" name="Group 19"/>
            <p:cNvGrpSpPr/>
            <p:nvPr userDrawn="1"/>
          </p:nvGrpSpPr>
          <p:grpSpPr>
            <a:xfrm>
              <a:off x="5943600" y="6324600"/>
              <a:ext cx="3124200" cy="457200"/>
              <a:chOff x="5943600" y="6324600"/>
              <a:chExt cx="3124200" cy="457200"/>
            </a:xfrm>
          </p:grpSpPr>
          <p:pic>
            <p:nvPicPr>
              <p:cNvPr id="10" name="Picture 9" descr="IM&amp;E Logo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399187" y="6324600"/>
                <a:ext cx="1668613" cy="457200"/>
              </a:xfrm>
              <a:prstGeom prst="rect">
                <a:avLst/>
              </a:prstGeom>
              <a:noFill/>
            </p:spPr>
          </p:pic>
          <p:pic>
            <p:nvPicPr>
              <p:cNvPr id="11" name="Picture 10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943600" y="6324600"/>
                <a:ext cx="1234830" cy="457200"/>
              </a:xfrm>
              <a:prstGeom prst="rect">
                <a:avLst/>
              </a:prstGeom>
              <a:solidFill>
                <a:srgbClr val="FFFFFF">
                  <a:shade val="85000"/>
                </a:srgbClr>
              </a:solidFill>
              <a:ln w="3175" cap="sq">
                <a:solidFill>
                  <a:schemeClr val="tx1">
                    <a:lumMod val="85000"/>
                    <a:lumOff val="15000"/>
                  </a:schemeClr>
                </a:solidFill>
                <a:miter lim="800000"/>
              </a:ln>
              <a:effectLst>
                <a:outerShdw blurRad="55000" dist="18000" dir="5400000" algn="tl" rotWithShape="0">
                  <a:srgbClr val="000000">
                    <a:alpha val="40000"/>
                  </a:srgbClr>
                </a:outerShdw>
              </a:effectLst>
            </p:spPr>
          </p:pic>
        </p:grpSp>
        <p:pic>
          <p:nvPicPr>
            <p:cNvPr id="9" name="Picture 3" descr="C:\Users\Andrew Horrigan\Pictures\UA_Block A- AZ_200-281.png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9747" y="6324600"/>
              <a:ext cx="453653" cy="457200"/>
            </a:xfrm>
            <a:prstGeom prst="rect">
              <a:avLst/>
            </a:prstGeom>
            <a:noFill/>
          </p:spPr>
        </p:pic>
      </p:grp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711A5-5321-4724-BDA3-06CF644109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609600" y="637063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Cooley, Nelson, Mansouri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5567-BD97-4B87-8F7A-99FFFE10D346}" type="datetime1">
              <a:rPr lang="en-US" smtClean="0"/>
              <a:pPr/>
              <a:t>7/9/2013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711A5-5321-4724-BDA3-06CF644109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CC003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microsoft.com/office/2007/relationships/hdphoto" Target="../media/hdphoto4.wdp"/><Relationship Id="rId5" Type="http://schemas.microsoft.com/office/2007/relationships/hdphoto" Target="../media/hdphoto2.wdp"/><Relationship Id="rId10" Type="http://schemas.openxmlformats.org/officeDocument/2006/relationships/image" Target="../media/image9.png"/><Relationship Id="rId4" Type="http://schemas.openxmlformats.org/officeDocument/2006/relationships/image" Target="../media/image5.png"/><Relationship Id="rId9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graphingstories.com/" TargetMode="External"/><Relationship Id="rId3" Type="http://schemas.openxmlformats.org/officeDocument/2006/relationships/hyperlink" Target="https://docs.google.com/spreadsheet/pub?key=0AjIqyKM9d7ZYdEhtR3BJMmdBWnM2YWxWYVM1UWowTEE&amp;output=html" TargetMode="External"/><Relationship Id="rId7" Type="http://schemas.openxmlformats.org/officeDocument/2006/relationships/hyperlink" Target="http://robertkaplinsky.com/lessons/" TargetMode="External"/><Relationship Id="rId12" Type="http://schemas.openxmlformats.org/officeDocument/2006/relationships/hyperlink" Target="http://www.smarterbalanced.org/pilot-test/" TargetMode="External"/><Relationship Id="rId2" Type="http://schemas.openxmlformats.org/officeDocument/2006/relationships/hyperlink" Target="http://www.yummymath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visualpatterns.org/" TargetMode="External"/><Relationship Id="rId11" Type="http://schemas.openxmlformats.org/officeDocument/2006/relationships/hyperlink" Target="http://www.parcconline.org/" TargetMode="External"/><Relationship Id="rId5" Type="http://schemas.openxmlformats.org/officeDocument/2006/relationships/hyperlink" Target="http://map.mathshell.org/" TargetMode="External"/><Relationship Id="rId10" Type="http://schemas.openxmlformats.org/officeDocument/2006/relationships/hyperlink" Target="http://www.learner.org/workshops/missinglink/" TargetMode="External"/><Relationship Id="rId4" Type="http://schemas.openxmlformats.org/officeDocument/2006/relationships/hyperlink" Target="http://msmathwiki.pbworks.com/" TargetMode="External"/><Relationship Id="rId9" Type="http://schemas.openxmlformats.org/officeDocument/2006/relationships/hyperlink" Target="http://mathmistakes.org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cljackson@okcps.org" TargetMode="External"/><Relationship Id="rId2" Type="http://schemas.openxmlformats.org/officeDocument/2006/relationships/hyperlink" Target="http://www.hisparks.com/presentation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hesparks@okcps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Getting to the Core of the Oklahoma Academic Standards for Mathematics:</a:t>
            </a:r>
            <a:br>
              <a:rPr lang="en-US" sz="3600" dirty="0" smtClean="0"/>
            </a:br>
            <a:r>
              <a:rPr lang="en-US" sz="3600" dirty="0" smtClean="0"/>
              <a:t>Number and Operations in Middle School</a:t>
            </a:r>
            <a:endParaRPr lang="en-US" sz="3600" dirty="0"/>
          </a:p>
        </p:txBody>
      </p:sp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295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000" dirty="0" smtClean="0"/>
              <a:t>Presented by Heather Sparks and Corbie Jackson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000" dirty="0" smtClean="0"/>
              <a:t>Taft Middle School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000" dirty="0" smtClean="0"/>
              <a:t>Oklahoma City Public Schools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54090" y="838200"/>
            <a:ext cx="4527710" cy="1676400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chemeClr val="tx1">
                <a:lumMod val="85000"/>
                <a:lumOff val="1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Samples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Goldfish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C711A5-5321-4724-BDA3-06CF6441090E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226" b="95699" l="2917" r="9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9338" y="1177738"/>
            <a:ext cx="914400" cy="7086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226" b="95699" l="2917" r="9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61409">
            <a:off x="6894680" y="791501"/>
            <a:ext cx="810761" cy="6283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226" b="95699" l="2917" r="9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01409">
            <a:off x="6398161" y="1557901"/>
            <a:ext cx="847735" cy="6569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4326083"/>
            <a:ext cx="685800" cy="87976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336" y="3869171"/>
            <a:ext cx="813628" cy="133667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444" b="100000" l="9778" r="89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9229" y="2743200"/>
            <a:ext cx="2581662" cy="2581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0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Standards for Mathematical Practice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C711A5-5321-4724-BDA3-06CF6441090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  <a:ln>
            <a:noFill/>
          </a:ln>
        </p:spPr>
        <p:txBody>
          <a:bodyPr vert="horz" lIns="182880" tIns="91440">
            <a:normAutofit fontScale="850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Make sense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problems and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persevere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solving them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Reason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abstractly</a:t>
            </a:r>
            <a:r>
              <a:rPr kumimoji="0" lang="en-US" sz="32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quantitatively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endParaRPr kumimoji="0" lang="en-US" sz="11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Construct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viable arguments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critique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reasoning of others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mathematics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appropriate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tools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strategically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Attend to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precision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endParaRPr kumimoji="0" lang="en-US" sz="1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Look for and make use of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structure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endParaRPr kumimoji="0" lang="en-US" sz="13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Look for and express regularity in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repeated reasoning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329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Samples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Playing Three Dice Math</a:t>
            </a:r>
          </a:p>
          <a:p>
            <a:pPr marL="0" indent="0">
              <a:buNone/>
            </a:pPr>
            <a:r>
              <a:rPr lang="en-US" dirty="0" smtClean="0"/>
              <a:t>	-Roll 3 six-sided dice.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-Using each number once with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addition, subtraction, multiplication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or division to get an answer.  Color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that number in on your game board.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ex:  (3 + 2) x 6 = 30      or   6 – (3 + 2) = 1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-First person to color in three numbers in a row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wins.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C711A5-5321-4724-BDA3-06CF6441090E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752599"/>
            <a:ext cx="1376363" cy="1376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50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makes a good item or task?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Age appropriate</a:t>
            </a:r>
          </a:p>
          <a:p>
            <a:r>
              <a:rPr lang="en-US" sz="3600" dirty="0" smtClean="0"/>
              <a:t>Has multiple “entry” points</a:t>
            </a:r>
          </a:p>
          <a:p>
            <a:r>
              <a:rPr lang="en-US" sz="3600" dirty="0" smtClean="0"/>
              <a:t>You enjoy the task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C711A5-5321-4724-BDA3-06CF6441090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60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Excellence Resources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u="sng" dirty="0" smtClean="0">
                <a:hlinkClick r:id="rId2"/>
              </a:rPr>
              <a:t>www.yummymath.com</a:t>
            </a:r>
            <a:r>
              <a:rPr lang="en-US" dirty="0"/>
              <a:t> </a:t>
            </a:r>
            <a:r>
              <a:rPr lang="en-US" dirty="0" smtClean="0"/>
              <a:t>     Real-world student-centered tasks </a:t>
            </a:r>
          </a:p>
          <a:p>
            <a:r>
              <a:rPr lang="en-US" dirty="0"/>
              <a:t>http://emergentmath.com/my-problem-based-curriculum-maps</a:t>
            </a:r>
            <a:r>
              <a:rPr lang="en-US"/>
              <a:t>/    </a:t>
            </a:r>
            <a:r>
              <a:rPr lang="en-US" smtClean="0"/>
              <a:t>Geoff </a:t>
            </a:r>
            <a:r>
              <a:rPr lang="en-US" dirty="0"/>
              <a:t>Krall’s CCSS curriculum maps with links for suggested tasks</a:t>
            </a:r>
          </a:p>
          <a:p>
            <a:r>
              <a:rPr lang="en-US" u="sng" dirty="0">
                <a:hlinkClick r:id="rId3"/>
              </a:rPr>
              <a:t>https://</a:t>
            </a:r>
            <a:r>
              <a:rPr lang="en-US" u="sng" dirty="0" smtClean="0">
                <a:hlinkClick r:id="rId3"/>
              </a:rPr>
              <a:t>docs.google.com/spreadsheet/pub?key=0AjIqyKM9d7ZYdEhtR3BJMmdBWnM2YWxWYVM1UWowTEE&amp;output=html</a:t>
            </a:r>
            <a:r>
              <a:rPr lang="en-US" dirty="0"/>
              <a:t> </a:t>
            </a:r>
            <a:r>
              <a:rPr lang="en-US" dirty="0" smtClean="0"/>
              <a:t>     Dan </a:t>
            </a:r>
            <a:r>
              <a:rPr lang="en-US" dirty="0"/>
              <a:t>Meyer’s Three-Act Math Tasks organized by </a:t>
            </a:r>
            <a:r>
              <a:rPr lang="en-US" dirty="0" smtClean="0"/>
              <a:t>CCSS</a:t>
            </a:r>
          </a:p>
          <a:p>
            <a:r>
              <a:rPr lang="en-US" u="sng" dirty="0" smtClean="0">
                <a:hlinkClick r:id="rId4"/>
              </a:rPr>
              <a:t>http</a:t>
            </a:r>
            <a:r>
              <a:rPr lang="en-US" u="sng" dirty="0">
                <a:hlinkClick r:id="rId4"/>
              </a:rPr>
              <a:t>://</a:t>
            </a:r>
            <a:r>
              <a:rPr lang="en-US" u="sng" dirty="0" smtClean="0">
                <a:hlinkClick r:id="rId4"/>
              </a:rPr>
              <a:t>msmathwiki.pbworks.com/</a:t>
            </a:r>
            <a:r>
              <a:rPr lang="en-US" dirty="0" smtClean="0"/>
              <a:t>   Middle </a:t>
            </a:r>
            <a:r>
              <a:rPr lang="en-US" dirty="0"/>
              <a:t>school math wiki (Teachers submit ideas, have conversations about topics and share resources)</a:t>
            </a:r>
          </a:p>
          <a:p>
            <a:r>
              <a:rPr lang="en-US" u="sng" dirty="0">
                <a:hlinkClick r:id="rId5"/>
              </a:rPr>
              <a:t>http://</a:t>
            </a:r>
            <a:r>
              <a:rPr lang="en-US" u="sng" dirty="0" smtClean="0">
                <a:hlinkClick r:id="rId5"/>
              </a:rPr>
              <a:t>map.mathshell.org</a:t>
            </a:r>
            <a:r>
              <a:rPr lang="en-US" dirty="0" smtClean="0"/>
              <a:t>   Math </a:t>
            </a:r>
            <a:r>
              <a:rPr lang="en-US" dirty="0"/>
              <a:t>Assessment Project </a:t>
            </a:r>
            <a:r>
              <a:rPr lang="en-US" dirty="0" smtClean="0"/>
              <a:t>Tasks</a:t>
            </a:r>
            <a:endParaRPr lang="en-US" dirty="0"/>
          </a:p>
          <a:p>
            <a:r>
              <a:rPr lang="en-US" u="sng" dirty="0">
                <a:hlinkClick r:id="rId6"/>
              </a:rPr>
              <a:t>http://</a:t>
            </a:r>
            <a:r>
              <a:rPr lang="en-US" u="sng" dirty="0" smtClean="0">
                <a:hlinkClick r:id="rId6"/>
              </a:rPr>
              <a:t>visualpatterns.org/</a:t>
            </a:r>
            <a:r>
              <a:rPr lang="en-US" dirty="0"/>
              <a:t> </a:t>
            </a:r>
            <a:r>
              <a:rPr lang="en-US" dirty="0" smtClean="0"/>
              <a:t> Photos </a:t>
            </a:r>
            <a:r>
              <a:rPr lang="en-US" dirty="0"/>
              <a:t>of the first three stages of a pattern (kids can create and submit their own here, too!)</a:t>
            </a:r>
          </a:p>
          <a:p>
            <a:r>
              <a:rPr lang="en-US" u="sng" dirty="0">
                <a:hlinkClick r:id="rId7"/>
              </a:rPr>
              <a:t>http://</a:t>
            </a:r>
            <a:r>
              <a:rPr lang="en-US" u="sng" dirty="0" smtClean="0">
                <a:hlinkClick r:id="rId7"/>
              </a:rPr>
              <a:t>robertkaplinsky.com/lessons/</a:t>
            </a:r>
            <a:r>
              <a:rPr lang="en-US" dirty="0"/>
              <a:t> </a:t>
            </a:r>
            <a:r>
              <a:rPr lang="en-US" dirty="0" smtClean="0"/>
              <a:t>  Student-centered </a:t>
            </a:r>
            <a:r>
              <a:rPr lang="en-US" dirty="0"/>
              <a:t>task ideas organized by grade level and strand</a:t>
            </a:r>
          </a:p>
          <a:p>
            <a:r>
              <a:rPr lang="en-US" u="sng" dirty="0">
                <a:hlinkClick r:id="rId8"/>
              </a:rPr>
              <a:t>http://</a:t>
            </a:r>
            <a:r>
              <a:rPr lang="en-US" u="sng" dirty="0" smtClean="0">
                <a:hlinkClick r:id="rId8"/>
              </a:rPr>
              <a:t>graphingstories.com/</a:t>
            </a:r>
            <a:r>
              <a:rPr lang="en-US" dirty="0"/>
              <a:t> </a:t>
            </a:r>
            <a:r>
              <a:rPr lang="en-US" dirty="0" smtClean="0"/>
              <a:t> Videos </a:t>
            </a:r>
            <a:r>
              <a:rPr lang="en-US" dirty="0"/>
              <a:t>of real life experiences that can be transposed to graphs</a:t>
            </a:r>
          </a:p>
          <a:p>
            <a:r>
              <a:rPr lang="en-US" u="sng" dirty="0">
                <a:hlinkClick r:id="rId9"/>
              </a:rPr>
              <a:t>http://</a:t>
            </a:r>
            <a:r>
              <a:rPr lang="en-US" u="sng" dirty="0" smtClean="0">
                <a:hlinkClick r:id="rId9"/>
              </a:rPr>
              <a:t>mathmistakes.org</a:t>
            </a:r>
            <a:r>
              <a:rPr lang="en-US" dirty="0"/>
              <a:t> </a:t>
            </a:r>
            <a:r>
              <a:rPr lang="en-US" dirty="0" smtClean="0"/>
              <a:t>This </a:t>
            </a:r>
            <a:r>
              <a:rPr lang="en-US" dirty="0"/>
              <a:t>site is about compiling, analyzing and </a:t>
            </a:r>
            <a:r>
              <a:rPr lang="en-US" dirty="0" smtClean="0"/>
              <a:t>discussing </a:t>
            </a:r>
            <a:r>
              <a:rPr lang="en-US" dirty="0"/>
              <a:t>mathematical errors that students make.</a:t>
            </a:r>
          </a:p>
          <a:p>
            <a:r>
              <a:rPr lang="en-US" u="sng" dirty="0">
                <a:hlinkClick r:id="rId10"/>
              </a:rPr>
              <a:t>http://</a:t>
            </a:r>
            <a:r>
              <a:rPr lang="en-US" u="sng" dirty="0" smtClean="0">
                <a:hlinkClick r:id="rId10"/>
              </a:rPr>
              <a:t>www.learner.org/workshops/missinglink/</a:t>
            </a:r>
            <a:r>
              <a:rPr lang="en-US" dirty="0"/>
              <a:t> </a:t>
            </a:r>
            <a:r>
              <a:rPr lang="en-US" dirty="0" smtClean="0"/>
              <a:t>  The </a:t>
            </a:r>
            <a:r>
              <a:rPr lang="en-US" dirty="0"/>
              <a:t>Missing Link professional development series for teachers </a:t>
            </a:r>
            <a:endParaRPr lang="en-US" dirty="0" smtClean="0"/>
          </a:p>
          <a:p>
            <a:r>
              <a:rPr lang="en-US" u="sng" dirty="0" smtClean="0">
                <a:hlinkClick r:id="rId11"/>
              </a:rPr>
              <a:t>www.parcconline.org</a:t>
            </a:r>
            <a:r>
              <a:rPr lang="en-US" dirty="0"/>
              <a:t> </a:t>
            </a:r>
            <a:r>
              <a:rPr lang="en-US" dirty="0" smtClean="0"/>
              <a:t> PARCC </a:t>
            </a:r>
            <a:r>
              <a:rPr lang="en-US" dirty="0"/>
              <a:t>information and sample assessment items for CCSS.</a:t>
            </a:r>
          </a:p>
          <a:p>
            <a:r>
              <a:rPr lang="en-US" u="sng" dirty="0">
                <a:hlinkClick r:id="rId12"/>
              </a:rPr>
              <a:t>http://</a:t>
            </a:r>
            <a:r>
              <a:rPr lang="en-US" u="sng" dirty="0" smtClean="0">
                <a:hlinkClick r:id="rId12"/>
              </a:rPr>
              <a:t>www.smarterbalanced.org/pilot-test/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SmarterBalanced</a:t>
            </a:r>
            <a:r>
              <a:rPr lang="en-US" dirty="0" smtClean="0"/>
              <a:t> </a:t>
            </a:r>
            <a:r>
              <a:rPr lang="en-US" dirty="0"/>
              <a:t>website with online pilot test that mimics what students will likely see on future </a:t>
            </a:r>
            <a:r>
              <a:rPr lang="en-US" dirty="0" smtClean="0"/>
              <a:t>assessments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C711A5-5321-4724-BDA3-06CF6441090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16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presentation will be housed electronically at </a:t>
            </a:r>
          </a:p>
          <a:p>
            <a:pPr marL="0" indent="0">
              <a:buNone/>
            </a:pPr>
            <a:r>
              <a:rPr lang="en-US" dirty="0" smtClean="0"/>
              <a:t>              </a:t>
            </a:r>
            <a:r>
              <a:rPr lang="en-US" sz="3600" dirty="0" smtClean="0">
                <a:hlinkClick r:id="rId2"/>
              </a:rPr>
              <a:t>www.hisparks.com/presentations.html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200" dirty="0" smtClean="0"/>
              <a:t>Corbie Jackson		       Heather Sparks</a:t>
            </a:r>
          </a:p>
          <a:p>
            <a:pPr marL="0" indent="0">
              <a:buNone/>
            </a:pPr>
            <a:r>
              <a:rPr lang="en-US" sz="3200" dirty="0" smtClean="0">
                <a:hlinkClick r:id="rId3"/>
              </a:rPr>
              <a:t>cljackson@okcps.org</a:t>
            </a:r>
            <a:r>
              <a:rPr lang="en-US" sz="3200" dirty="0"/>
              <a:t> </a:t>
            </a:r>
            <a:r>
              <a:rPr lang="en-US" sz="3200" dirty="0" smtClean="0"/>
              <a:t>        </a:t>
            </a:r>
            <a:r>
              <a:rPr lang="en-US" sz="3200" dirty="0" smtClean="0">
                <a:hlinkClick r:id="rId4"/>
              </a:rPr>
              <a:t>hesparks@okcps.org</a:t>
            </a: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C711A5-5321-4724-BDA3-06CF6441090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43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Shifts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600200"/>
            <a:ext cx="6629400" cy="45259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Focus</a:t>
            </a:r>
          </a:p>
          <a:p>
            <a:r>
              <a:rPr lang="en-US" sz="4000" dirty="0" smtClean="0"/>
              <a:t>Coherence</a:t>
            </a:r>
          </a:p>
          <a:p>
            <a:r>
              <a:rPr lang="en-US" sz="4000" dirty="0" smtClean="0"/>
              <a:t>Rigor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C711A5-5321-4724-BDA3-06CF6441090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89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Fewer standards mean we will narrow and deepen the way time and energy are spent in the math classroom.</a:t>
            </a:r>
          </a:p>
          <a:p>
            <a:pPr lvl="1"/>
            <a:r>
              <a:rPr lang="en-US" dirty="0" smtClean="0"/>
              <a:t>Solid conceptual understanding</a:t>
            </a:r>
          </a:p>
          <a:p>
            <a:pPr lvl="1"/>
            <a:r>
              <a:rPr lang="en-US" dirty="0" smtClean="0"/>
              <a:t>High levels of procedural skill and fluency</a:t>
            </a:r>
          </a:p>
          <a:p>
            <a:pPr lvl="1"/>
            <a:r>
              <a:rPr lang="en-US" dirty="0" smtClean="0"/>
              <a:t>Ability to solve problems inside and outside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C711A5-5321-4724-BDA3-06CF6441090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67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 progresses from grade to grade</a:t>
            </a:r>
          </a:p>
          <a:p>
            <a:r>
              <a:rPr lang="en-US" dirty="0" smtClean="0"/>
              <a:t>Links to major topics within grades: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C711A5-5321-4724-BDA3-06CF6441090E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776884"/>
              </p:ext>
            </p:extLst>
          </p:nvPr>
        </p:nvGraphicFramePr>
        <p:xfrm>
          <a:off x="914400" y="2590800"/>
          <a:ext cx="7086601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57912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Grade</a:t>
                      </a:r>
                      <a:r>
                        <a:rPr lang="en-US" baseline="0" dirty="0" smtClean="0"/>
                        <a:t> Band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Focus Areas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Addition &amp; Subtraction: concepts, skills, problem-solving, and place 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Multiplication &amp; Division of whole numbers &amp; fractions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Ratios and proportional reasoning:</a:t>
                      </a:r>
                      <a:r>
                        <a:rPr lang="en-US" baseline="0" dirty="0" smtClean="0"/>
                        <a:t> early expressions &amp; equations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Ratios</a:t>
                      </a:r>
                      <a:r>
                        <a:rPr lang="en-US" baseline="0" dirty="0" smtClean="0"/>
                        <a:t> and proportional reasoning: arithmetic of rational numbers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Linear algebra</a:t>
                      </a:r>
                      <a:r>
                        <a:rPr lang="en-US" baseline="0" dirty="0" smtClean="0"/>
                        <a:t> and linear functions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440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Conceptual understanding</a:t>
            </a:r>
          </a:p>
          <a:p>
            <a:r>
              <a:rPr lang="en-US" dirty="0" smtClean="0"/>
              <a:t>Procedural skill and fluency</a:t>
            </a:r>
          </a:p>
          <a:p>
            <a:r>
              <a:rPr lang="en-US" dirty="0" smtClean="0"/>
              <a:t>Application in context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*All three pursued with equal intensity*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C711A5-5321-4724-BDA3-06CF6441090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53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Standards for Mathematical Practice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C711A5-5321-4724-BDA3-06CF6441090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  <a:ln>
            <a:noFill/>
          </a:ln>
        </p:spPr>
        <p:txBody>
          <a:bodyPr vert="horz" lIns="182880" tIns="91440">
            <a:normAutofit fontScale="850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Make sense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problems and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persevere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solving them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Reason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abstractly</a:t>
            </a:r>
            <a:r>
              <a:rPr kumimoji="0" lang="en-US" sz="32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quantitatively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endParaRPr kumimoji="0" lang="en-US" sz="11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Construct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viable arguments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critique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reasoning of others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mathematics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appropriate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tools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strategically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Attend to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precision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endParaRPr kumimoji="0" lang="en-US" sz="1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Look for and make use of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structure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endParaRPr kumimoji="0" lang="en-US" sz="13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Look for and express regularity in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repeated reasoning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Which practice standard will be most difficult for your students?  Be ready to talk about why you think so.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C711A5-5321-4724-BDA3-06CF6441090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01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 Samples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        Always, Sometimes, Never</a:t>
            </a:r>
          </a:p>
          <a:p>
            <a:r>
              <a:rPr lang="en-US" sz="3200" dirty="0" smtClean="0"/>
              <a:t>Read through each statement.  With your partner, decide if the statement is always true, sometimes true (and you can provide the exception), or never true.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C711A5-5321-4724-BDA3-06CF6441090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36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Standards for Mathematical Practice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C711A5-5321-4724-BDA3-06CF6441090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  <a:ln>
            <a:noFill/>
          </a:ln>
        </p:spPr>
        <p:txBody>
          <a:bodyPr vert="horz" lIns="182880" tIns="91440">
            <a:normAutofit fontScale="850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Make sense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problems and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persevere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solving them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Reason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abstractly</a:t>
            </a:r>
            <a:r>
              <a:rPr kumimoji="0" lang="en-US" sz="32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quantitatively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endParaRPr kumimoji="0" lang="en-US" sz="11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Construct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viable arguments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critique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reasoning of others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mathematics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appropriate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tools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strategically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Attend to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precision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endParaRPr kumimoji="0" lang="en-US" sz="1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Look for and make use of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structure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endParaRPr kumimoji="0" lang="en-US" sz="13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Look for and express regularity in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repeated reasoning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Pct val="8000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CSSM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6024</TotalTime>
  <Words>593</Words>
  <Application>Microsoft Office PowerPoint</Application>
  <PresentationFormat>On-screen Show (4:3)</PresentationFormat>
  <Paragraphs>141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Getting to the Core of the Oklahoma Academic Standards for Mathematics: Number and Operations in Middle School</vt:lpstr>
      <vt:lpstr>Major Shifts</vt:lpstr>
      <vt:lpstr>Focus</vt:lpstr>
      <vt:lpstr>Coherence</vt:lpstr>
      <vt:lpstr>Rigor</vt:lpstr>
      <vt:lpstr>Standards for Mathematical Practice</vt:lpstr>
      <vt:lpstr>VOTE</vt:lpstr>
      <vt:lpstr>Item Samples</vt:lpstr>
      <vt:lpstr>Standards for Mathematical Practice</vt:lpstr>
      <vt:lpstr>Item Samples</vt:lpstr>
      <vt:lpstr>Standards for Mathematical Practice</vt:lpstr>
      <vt:lpstr>Item Samples</vt:lpstr>
      <vt:lpstr>What makes a good item or task?</vt:lpstr>
      <vt:lpstr>Excellence Resources 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 Domain/Session Title</dc:title>
  <dc:creator>Andrew Horrigan</dc:creator>
  <cp:lastModifiedBy>Sparks, Heather E.</cp:lastModifiedBy>
  <cp:revision>111</cp:revision>
  <dcterms:created xsi:type="dcterms:W3CDTF">2012-03-07T16:46:07Z</dcterms:created>
  <dcterms:modified xsi:type="dcterms:W3CDTF">2013-07-11T00:52:15Z</dcterms:modified>
</cp:coreProperties>
</file>